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itchFamily="2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508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5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875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808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419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561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184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979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410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593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932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68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0593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433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53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965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59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015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549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589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070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747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91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analyzes customer shopping behavior using transactional data from 3,900 purchases to uncover insights into spending patterns, customer segments, product preferences, and subscription behavior.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28593" y="4128730"/>
            <a:ext cx="7520702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Business Recommendations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1128593" y="4889897"/>
            <a:ext cx="4035028" cy="1513642"/>
          </a:xfrm>
          <a:prstGeom prst="roundRect">
            <a:avLst>
              <a:gd name="adj" fmla="val 7249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105733" y="4889897"/>
            <a:ext cx="91440" cy="1513642"/>
          </a:xfrm>
          <a:prstGeom prst="roundRect">
            <a:avLst>
              <a:gd name="adj" fmla="val 78247"/>
            </a:avLst>
          </a:prstGeom>
          <a:solidFill>
            <a:srgbClr val="C91313"/>
          </a:solidFill>
          <a:ln/>
        </p:spPr>
      </p:sp>
      <p:sp>
        <p:nvSpPr>
          <p:cNvPr id="6" name="Text 3"/>
          <p:cNvSpPr/>
          <p:nvPr/>
        </p:nvSpPr>
        <p:spPr>
          <a:xfrm>
            <a:off x="1390293" y="5083016"/>
            <a:ext cx="2735342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Boost Subscriptions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390293" y="5443537"/>
            <a:ext cx="3580209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subscriber base.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297567" y="4889897"/>
            <a:ext cx="4035028" cy="1513642"/>
          </a:xfrm>
          <a:prstGeom prst="roundRect">
            <a:avLst>
              <a:gd name="adj" fmla="val 7249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74707" y="4889897"/>
            <a:ext cx="91440" cy="1513642"/>
          </a:xfrm>
          <a:prstGeom prst="roundRect">
            <a:avLst>
              <a:gd name="adj" fmla="val 78247"/>
            </a:avLst>
          </a:prstGeom>
          <a:solidFill>
            <a:srgbClr val="C91313"/>
          </a:solidFill>
          <a:ln/>
        </p:spPr>
      </p:sp>
      <p:sp>
        <p:nvSpPr>
          <p:cNvPr id="10" name="Text 7"/>
          <p:cNvSpPr/>
          <p:nvPr/>
        </p:nvSpPr>
        <p:spPr>
          <a:xfrm>
            <a:off x="5559266" y="5083016"/>
            <a:ext cx="3580209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Loyalty Programs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559266" y="5723692"/>
            <a:ext cx="3580209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foster loyalty and retention.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9466540" y="4889897"/>
            <a:ext cx="4035028" cy="1513642"/>
          </a:xfrm>
          <a:prstGeom prst="roundRect">
            <a:avLst>
              <a:gd name="adj" fmla="val 7249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443680" y="4889897"/>
            <a:ext cx="91440" cy="1513642"/>
          </a:xfrm>
          <a:prstGeom prst="roundRect">
            <a:avLst>
              <a:gd name="adj" fmla="val 78247"/>
            </a:avLst>
          </a:prstGeom>
          <a:solidFill>
            <a:srgbClr val="C91313"/>
          </a:solidFill>
          <a:ln/>
        </p:spPr>
      </p:sp>
      <p:sp>
        <p:nvSpPr>
          <p:cNvPr id="14" name="Text 11"/>
          <p:cNvSpPr/>
          <p:nvPr/>
        </p:nvSpPr>
        <p:spPr>
          <a:xfrm>
            <a:off x="9728240" y="5083016"/>
            <a:ext cx="301585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Review Discount Policy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728240" y="5443537"/>
            <a:ext cx="3580209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discounts to balance sales and profit margins.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1128593" y="6537484"/>
            <a:ext cx="4035028" cy="1233487"/>
          </a:xfrm>
          <a:prstGeom prst="roundRect">
            <a:avLst>
              <a:gd name="adj" fmla="val 8896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105733" y="6537484"/>
            <a:ext cx="91440" cy="1233487"/>
          </a:xfrm>
          <a:prstGeom prst="roundRect">
            <a:avLst>
              <a:gd name="adj" fmla="val 78247"/>
            </a:avLst>
          </a:prstGeom>
          <a:solidFill>
            <a:srgbClr val="C91313"/>
          </a:solidFill>
          <a:ln/>
        </p:spPr>
      </p:sp>
      <p:sp>
        <p:nvSpPr>
          <p:cNvPr id="18" name="Text 15"/>
          <p:cNvSpPr/>
          <p:nvPr/>
        </p:nvSpPr>
        <p:spPr>
          <a:xfrm>
            <a:off x="1390293" y="6730603"/>
            <a:ext cx="2640092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Positioning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390293" y="7091124"/>
            <a:ext cx="3580209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products in marketing.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5297567" y="6537484"/>
            <a:ext cx="4035028" cy="1233487"/>
          </a:xfrm>
          <a:prstGeom prst="roundRect">
            <a:avLst>
              <a:gd name="adj" fmla="val 8896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5274707" y="6537484"/>
            <a:ext cx="91440" cy="1233487"/>
          </a:xfrm>
          <a:prstGeom prst="roundRect">
            <a:avLst>
              <a:gd name="adj" fmla="val 78247"/>
            </a:avLst>
          </a:prstGeom>
          <a:solidFill>
            <a:srgbClr val="C91313"/>
          </a:solidFill>
          <a:ln/>
        </p:spPr>
      </p:sp>
      <p:sp>
        <p:nvSpPr>
          <p:cNvPr id="22" name="Text 19"/>
          <p:cNvSpPr/>
          <p:nvPr/>
        </p:nvSpPr>
        <p:spPr>
          <a:xfrm>
            <a:off x="5559266" y="6730603"/>
            <a:ext cx="264414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Targeted Marketing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559266" y="7091124"/>
            <a:ext cx="3580209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efforts on high-revenue age groups and express shipping users.</a:t>
            </a:r>
            <a:endParaRPr lang="en-US" sz="13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DE5FBD-6D9B-05A2-29A3-19CA6837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69" y="291401"/>
            <a:ext cx="7918101" cy="3644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094" y="498396"/>
            <a:ext cx="10493216" cy="594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 &amp; Dataset Summary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5094" y="2938701"/>
            <a:ext cx="2376726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Goal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55094" y="3386257"/>
            <a:ext cx="4305657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 insights from 3,900 purchases to guide strategic business decisions.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55094" y="4066580"/>
            <a:ext cx="2376726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Features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094" y="4514136"/>
            <a:ext cx="4305657" cy="1694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(Age, Gender, Location, Subscription)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 (Item, Category, Amount, Season, Size, Color)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 (Discount, Promo, Previous Purchases, Frequency, Review, Shipping)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03" y="1487924"/>
            <a:ext cx="8373785" cy="467367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508903" y="6331029"/>
            <a:ext cx="256234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Snapshot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5508903" y="6778585"/>
            <a:ext cx="8373785" cy="899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Rows: 3,900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Columns: 18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 37 values in Review Rating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69958"/>
            <a:ext cx="128523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Exploratory Data Analysis with Python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715935"/>
            <a:ext cx="13113782" cy="3943588"/>
          </a:xfrm>
          <a:prstGeom prst="roundRect">
            <a:avLst>
              <a:gd name="adj" fmla="val 23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2723555"/>
            <a:ext cx="4366141" cy="2315647"/>
          </a:xfrm>
          <a:prstGeom prst="roundRect">
            <a:avLst>
              <a:gd name="adj" fmla="val 3930"/>
            </a:avLst>
          </a:prstGeom>
          <a:solidFill>
            <a:srgbClr val="740B0B"/>
          </a:solidFill>
          <a:ln/>
        </p:spPr>
      </p:sp>
      <p:sp>
        <p:nvSpPr>
          <p:cNvPr id="5" name="Text 3"/>
          <p:cNvSpPr/>
          <p:nvPr/>
        </p:nvSpPr>
        <p:spPr>
          <a:xfrm>
            <a:off x="982504" y="2940129"/>
            <a:ext cx="393299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82504" y="3782497"/>
            <a:ext cx="393299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with `pandas`, checked structure and summary statistics.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132070" y="2723555"/>
            <a:ext cx="4366141" cy="2315647"/>
          </a:xfrm>
          <a:prstGeom prst="rect">
            <a:avLst/>
          </a:prstGeom>
          <a:solidFill>
            <a:srgbClr val="740B0B"/>
          </a:solidFill>
          <a:ln/>
        </p:spPr>
      </p:sp>
      <p:sp>
        <p:nvSpPr>
          <p:cNvPr id="8" name="Shape 6"/>
          <p:cNvSpPr/>
          <p:nvPr/>
        </p:nvSpPr>
        <p:spPr>
          <a:xfrm>
            <a:off x="5132070" y="2723555"/>
            <a:ext cx="30480" cy="2315647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9" name="Text 7"/>
          <p:cNvSpPr/>
          <p:nvPr/>
        </p:nvSpPr>
        <p:spPr>
          <a:xfrm>
            <a:off x="5348645" y="2940129"/>
            <a:ext cx="37411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48645" y="3426262"/>
            <a:ext cx="393299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`Review Rating` null values using median per product category.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498211" y="2723555"/>
            <a:ext cx="4366141" cy="2315647"/>
          </a:xfrm>
          <a:prstGeom prst="rect">
            <a:avLst/>
          </a:prstGeom>
          <a:solidFill>
            <a:srgbClr val="740B0B"/>
          </a:solidFill>
          <a:ln/>
        </p:spPr>
      </p:sp>
      <p:sp>
        <p:nvSpPr>
          <p:cNvPr id="12" name="Shape 10"/>
          <p:cNvSpPr/>
          <p:nvPr/>
        </p:nvSpPr>
        <p:spPr>
          <a:xfrm>
            <a:off x="9498211" y="2723555"/>
            <a:ext cx="30480" cy="2315647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3" name="Text 11"/>
          <p:cNvSpPr/>
          <p:nvPr/>
        </p:nvSpPr>
        <p:spPr>
          <a:xfrm>
            <a:off x="9714786" y="2940129"/>
            <a:ext cx="393299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14786" y="3782497"/>
            <a:ext cx="393299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`snake_case` for readability.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5929" y="5039201"/>
            <a:ext cx="6549152" cy="1612702"/>
          </a:xfrm>
          <a:prstGeom prst="rect">
            <a:avLst/>
          </a:prstGeom>
          <a:solidFill>
            <a:srgbClr val="740B0B"/>
          </a:solidFill>
          <a:ln/>
        </p:spPr>
      </p:sp>
      <p:sp>
        <p:nvSpPr>
          <p:cNvPr id="16" name="Shape 14"/>
          <p:cNvSpPr/>
          <p:nvPr/>
        </p:nvSpPr>
        <p:spPr>
          <a:xfrm>
            <a:off x="765929" y="5039201"/>
            <a:ext cx="654915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7" name="Text 15"/>
          <p:cNvSpPr/>
          <p:nvPr/>
        </p:nvSpPr>
        <p:spPr>
          <a:xfrm>
            <a:off x="982504" y="5255776"/>
            <a:ext cx="34686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2504" y="5741908"/>
            <a:ext cx="611600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`age_group` and `purchase_frequency_days` columns.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315081" y="5039201"/>
            <a:ext cx="6549271" cy="1612702"/>
          </a:xfrm>
          <a:prstGeom prst="rect">
            <a:avLst/>
          </a:prstGeom>
          <a:solidFill>
            <a:srgbClr val="740B0B"/>
          </a:solidFill>
          <a:ln/>
        </p:spPr>
      </p:sp>
      <p:sp>
        <p:nvSpPr>
          <p:cNvPr id="20" name="Shape 18"/>
          <p:cNvSpPr/>
          <p:nvPr/>
        </p:nvSpPr>
        <p:spPr>
          <a:xfrm>
            <a:off x="7315081" y="5039201"/>
            <a:ext cx="30480" cy="1612702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21" name="Shape 19"/>
          <p:cNvSpPr/>
          <p:nvPr/>
        </p:nvSpPr>
        <p:spPr>
          <a:xfrm>
            <a:off x="7315081" y="5039201"/>
            <a:ext cx="6549271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22" name="Text 20"/>
          <p:cNvSpPr/>
          <p:nvPr/>
        </p:nvSpPr>
        <p:spPr>
          <a:xfrm>
            <a:off x="7531656" y="5255776"/>
            <a:ext cx="36755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531656" y="5741908"/>
            <a:ext cx="611612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 for SQL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561380"/>
            <a:ext cx="11126748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Analysis: Revenue &amp; Discounts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4494" y="3048714"/>
            <a:ext cx="299847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by Gender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14494" y="3576757"/>
            <a:ext cx="4296847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generated significantly more revenue.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4494" y="4427458"/>
            <a:ext cx="4296847" cy="1704737"/>
          </a:xfrm>
          <a:prstGeom prst="roundRect">
            <a:avLst>
              <a:gd name="adj" fmla="val 50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22114" y="4435078"/>
            <a:ext cx="4281607" cy="5631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26306" y="4558070"/>
            <a:ext cx="172878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070860" y="4558070"/>
            <a:ext cx="172878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2114" y="4998244"/>
            <a:ext cx="4281607" cy="5631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26306" y="5121235"/>
            <a:ext cx="172878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070860" y="5121235"/>
            <a:ext cx="172878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75,191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2114" y="5561409"/>
            <a:ext cx="4281607" cy="5631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26306" y="5684401"/>
            <a:ext cx="172878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070860" y="5684401"/>
            <a:ext cx="172878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157,890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16880" y="1713667"/>
            <a:ext cx="485108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High-Spending Discount Users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516880" y="2241709"/>
            <a:ext cx="840664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839 customers who used discounts but still spent above the average.</a:t>
            </a:r>
            <a:endParaRPr lang="en-US" sz="16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880" y="2775228"/>
            <a:ext cx="8406646" cy="4692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9937" y="469940"/>
            <a:ext cx="7974687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Analysis: Product Insights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399937" y="3085147"/>
            <a:ext cx="316563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5 Products by Rating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1399937" y="3490793"/>
            <a:ext cx="3882271" cy="2357676"/>
          </a:xfrm>
          <a:prstGeom prst="roundRect">
            <a:avLst>
              <a:gd name="adj" fmla="val 29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407557" y="3498413"/>
            <a:ext cx="3867031" cy="390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570553" y="3579495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 Purchased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3507819" y="3579495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Avg. Rating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1407557" y="3888819"/>
            <a:ext cx="3867031" cy="3904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570553" y="3969901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3507819" y="3969901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3.86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1407557" y="4279225"/>
            <a:ext cx="3867031" cy="390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570553" y="4360307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3507819" y="4360307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3.84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1407557" y="4669631"/>
            <a:ext cx="3867031" cy="3904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570553" y="4750713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3507819" y="4750713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3.82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1407557" y="5060037"/>
            <a:ext cx="3867031" cy="390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570553" y="5141119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3507819" y="5141119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3.80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1407557" y="5450443"/>
            <a:ext cx="3867031" cy="3904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570553" y="5531525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3507819" y="5531525"/>
            <a:ext cx="160389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3.78</a:t>
            </a:r>
            <a:endParaRPr lang="en-US" sz="125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258" y="1327071"/>
            <a:ext cx="7550706" cy="4214336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5687258" y="5679162"/>
            <a:ext cx="384583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Discount-Dependent Products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5687258" y="6069449"/>
            <a:ext cx="7550706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"Hat" and "Sneakers" had the highest percentage of discounted purchases.</a:t>
            </a:r>
            <a:endParaRPr lang="en-US" sz="1250" dirty="0"/>
          </a:p>
        </p:txBody>
      </p:sp>
      <p:sp>
        <p:nvSpPr>
          <p:cNvPr id="26" name="Shape 23"/>
          <p:cNvSpPr/>
          <p:nvPr/>
        </p:nvSpPr>
        <p:spPr>
          <a:xfrm>
            <a:off x="5687258" y="6435447"/>
            <a:ext cx="7550706" cy="1186458"/>
          </a:xfrm>
          <a:prstGeom prst="roundRect">
            <a:avLst>
              <a:gd name="adj" fmla="val 57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5694878" y="6443067"/>
            <a:ext cx="7535466" cy="390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5857756" y="6524149"/>
            <a:ext cx="343816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 Purchased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9629299" y="6524149"/>
            <a:ext cx="343816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 Rate</a:t>
            </a:r>
            <a:endParaRPr lang="en-US" sz="1250" dirty="0"/>
          </a:p>
        </p:txBody>
      </p:sp>
      <p:sp>
        <p:nvSpPr>
          <p:cNvPr id="30" name="Shape 27"/>
          <p:cNvSpPr/>
          <p:nvPr/>
        </p:nvSpPr>
        <p:spPr>
          <a:xfrm>
            <a:off x="5694878" y="6833473"/>
            <a:ext cx="7535466" cy="3904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5857756" y="6914555"/>
            <a:ext cx="343816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9629299" y="6914555"/>
            <a:ext cx="343816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50.00%</a:t>
            </a:r>
            <a:endParaRPr lang="en-US" sz="1250" dirty="0"/>
          </a:p>
        </p:txBody>
      </p:sp>
      <p:sp>
        <p:nvSpPr>
          <p:cNvPr id="33" name="Shape 30"/>
          <p:cNvSpPr/>
          <p:nvPr/>
        </p:nvSpPr>
        <p:spPr>
          <a:xfrm>
            <a:off x="5694878" y="7223879"/>
            <a:ext cx="7535466" cy="390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5857756" y="7304961"/>
            <a:ext cx="343816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</a:t>
            </a:r>
            <a:endParaRPr lang="en-US" sz="1250" dirty="0"/>
          </a:p>
        </p:txBody>
      </p:sp>
      <p:sp>
        <p:nvSpPr>
          <p:cNvPr id="35" name="Text 32"/>
          <p:cNvSpPr/>
          <p:nvPr/>
        </p:nvSpPr>
        <p:spPr>
          <a:xfrm>
            <a:off x="9629299" y="7304961"/>
            <a:ext cx="343816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49.66%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726" y="634722"/>
            <a:ext cx="9640848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Analysis: Shipping &amp; Subscriptions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619726" y="3425785"/>
            <a:ext cx="3294221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Shipping Type Comparison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619726" y="3797141"/>
            <a:ext cx="3738086" cy="432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had a slightly higher average purchase amount.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1619726" y="4357211"/>
            <a:ext cx="3738086" cy="1118235"/>
          </a:xfrm>
          <a:prstGeom prst="roundRect">
            <a:avLst>
              <a:gd name="adj" fmla="val 589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627346" y="4364831"/>
            <a:ext cx="3722846" cy="367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784152" y="4440555"/>
            <a:ext cx="154400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Shipping Type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3649385" y="4440555"/>
            <a:ext cx="154400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Avg. Purchase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1627346" y="4732496"/>
            <a:ext cx="3722846" cy="367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784152" y="4808220"/>
            <a:ext cx="154400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3649385" y="4808220"/>
            <a:ext cx="154400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58.46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1627346" y="5100161"/>
            <a:ext cx="3722846" cy="367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784152" y="5175885"/>
            <a:ext cx="154400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3649385" y="5175885"/>
            <a:ext cx="154400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60.48</a:t>
            </a:r>
            <a:endParaRPr lang="en-US" sz="12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99" y="1448395"/>
            <a:ext cx="7270075" cy="405765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5748099" y="5633680"/>
            <a:ext cx="4064198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Subscribers vs. Non-Subscribers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748099" y="6005036"/>
            <a:ext cx="7270075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 represent a larger customer base and higher total revenue.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5748099" y="6348889"/>
            <a:ext cx="7270075" cy="1118235"/>
          </a:xfrm>
          <a:prstGeom prst="roundRect">
            <a:avLst>
              <a:gd name="adj" fmla="val 589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5755719" y="6356509"/>
            <a:ext cx="7254835" cy="367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912644" y="6432233"/>
            <a:ext cx="149625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Status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7730133" y="6432233"/>
            <a:ext cx="149244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9543812" y="6432233"/>
            <a:ext cx="149244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Avg. Spend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11357491" y="6432233"/>
            <a:ext cx="149625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5755719" y="6724174"/>
            <a:ext cx="7254835" cy="367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5912644" y="6799898"/>
            <a:ext cx="149625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Yes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7730133" y="6799898"/>
            <a:ext cx="149244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1053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9543812" y="6799898"/>
            <a:ext cx="149244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59.49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11357491" y="6799898"/>
            <a:ext cx="149625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62,645</a:t>
            </a:r>
            <a:endParaRPr lang="en-US" sz="1200" dirty="0"/>
          </a:p>
        </p:txBody>
      </p:sp>
      <p:sp>
        <p:nvSpPr>
          <p:cNvPr id="29" name="Shape 26"/>
          <p:cNvSpPr/>
          <p:nvPr/>
        </p:nvSpPr>
        <p:spPr>
          <a:xfrm>
            <a:off x="5755719" y="7091839"/>
            <a:ext cx="7254835" cy="367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5912644" y="7167563"/>
            <a:ext cx="149625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7730133" y="7167563"/>
            <a:ext cx="149244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2847</a:t>
            </a:r>
            <a:endParaRPr lang="en-US" sz="1200" dirty="0"/>
          </a:p>
        </p:txBody>
      </p:sp>
      <p:sp>
        <p:nvSpPr>
          <p:cNvPr id="32" name="Text 29"/>
          <p:cNvSpPr/>
          <p:nvPr/>
        </p:nvSpPr>
        <p:spPr>
          <a:xfrm>
            <a:off x="9543812" y="7167563"/>
            <a:ext cx="149244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59.87</a:t>
            </a:r>
            <a:endParaRPr lang="en-US" sz="1200" dirty="0"/>
          </a:p>
        </p:txBody>
      </p:sp>
      <p:sp>
        <p:nvSpPr>
          <p:cNvPr id="33" name="Text 30"/>
          <p:cNvSpPr/>
          <p:nvPr/>
        </p:nvSpPr>
        <p:spPr>
          <a:xfrm>
            <a:off x="11357491" y="7167563"/>
            <a:ext cx="149625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170,436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45425" y="609481"/>
            <a:ext cx="8171498" cy="441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Analysis: Customer Segmentation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25" y="1216581"/>
            <a:ext cx="9739432" cy="48745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89251" y="3441622"/>
            <a:ext cx="1829168" cy="288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Low Revenue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165221" y="5668944"/>
            <a:ext cx="2304247" cy="288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Low Retention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302133" y="3441622"/>
            <a:ext cx="1829167" cy="288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Revenue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159749" y="1409501"/>
            <a:ext cx="2304246" cy="288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Retention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5174625" y="4634565"/>
            <a:ext cx="1877816" cy="35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 Volume New — 83 customers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0157" y="4003204"/>
            <a:ext cx="272429" cy="27242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52973" y="4644294"/>
            <a:ext cx="1877816" cy="35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Opportunity Segment — Target for growth</a:t>
            </a:r>
            <a:endParaRPr lang="en-US" sz="13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5667" y="4008980"/>
            <a:ext cx="272429" cy="2724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52973" y="2844315"/>
            <a:ext cx="1877816" cy="35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Growing Returning — 701 customers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5667" y="2209001"/>
            <a:ext cx="272429" cy="27242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16247" y="2844315"/>
            <a:ext cx="1877816" cy="35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Value Loyal — 3,116 customers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8941" y="2209001"/>
            <a:ext cx="272429" cy="2724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445425" y="6184463"/>
            <a:ext cx="9739432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were segmented based on purchase history, revealing a large loyal base and opportunities for new and returning customer engagement.</a:t>
            </a:r>
            <a:endParaRPr lang="en-US" sz="1050" dirty="0"/>
          </a:p>
        </p:txBody>
      </p:sp>
      <p:sp>
        <p:nvSpPr>
          <p:cNvPr id="17" name="Shape 10"/>
          <p:cNvSpPr/>
          <p:nvPr/>
        </p:nvSpPr>
        <p:spPr>
          <a:xfrm>
            <a:off x="2445425" y="6451402"/>
            <a:ext cx="9739432" cy="1168718"/>
          </a:xfrm>
          <a:prstGeom prst="roundRect">
            <a:avLst>
              <a:gd name="adj" fmla="val 48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8" name="Shape 11"/>
          <p:cNvSpPr/>
          <p:nvPr/>
        </p:nvSpPr>
        <p:spPr>
          <a:xfrm>
            <a:off x="2453045" y="6459022"/>
            <a:ext cx="9724192" cy="2883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2587228" y="6516410"/>
            <a:ext cx="4590098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Segment</a:t>
            </a:r>
            <a:endParaRPr lang="en-US" sz="1050" dirty="0"/>
          </a:p>
        </p:txBody>
      </p:sp>
      <p:sp>
        <p:nvSpPr>
          <p:cNvPr id="20" name="Text 13"/>
          <p:cNvSpPr/>
          <p:nvPr/>
        </p:nvSpPr>
        <p:spPr>
          <a:xfrm>
            <a:off x="7453074" y="6516410"/>
            <a:ext cx="4590098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 of Customers</a:t>
            </a:r>
            <a:endParaRPr lang="en-US" sz="1050" dirty="0"/>
          </a:p>
        </p:txBody>
      </p:sp>
      <p:sp>
        <p:nvSpPr>
          <p:cNvPr id="21" name="Shape 14"/>
          <p:cNvSpPr/>
          <p:nvPr/>
        </p:nvSpPr>
        <p:spPr>
          <a:xfrm>
            <a:off x="2453045" y="6747391"/>
            <a:ext cx="9724192" cy="2883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5"/>
          <p:cNvSpPr/>
          <p:nvPr/>
        </p:nvSpPr>
        <p:spPr>
          <a:xfrm>
            <a:off x="2587228" y="6804779"/>
            <a:ext cx="4590098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</a:t>
            </a:r>
            <a:endParaRPr lang="en-US" sz="1050" dirty="0"/>
          </a:p>
        </p:txBody>
      </p:sp>
      <p:sp>
        <p:nvSpPr>
          <p:cNvPr id="23" name="Text 16"/>
          <p:cNvSpPr/>
          <p:nvPr/>
        </p:nvSpPr>
        <p:spPr>
          <a:xfrm>
            <a:off x="7453074" y="6804779"/>
            <a:ext cx="4590098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3116</a:t>
            </a:r>
            <a:endParaRPr lang="en-US" sz="1050" dirty="0"/>
          </a:p>
        </p:txBody>
      </p:sp>
      <p:sp>
        <p:nvSpPr>
          <p:cNvPr id="24" name="Shape 17"/>
          <p:cNvSpPr/>
          <p:nvPr/>
        </p:nvSpPr>
        <p:spPr>
          <a:xfrm>
            <a:off x="2453045" y="7035760"/>
            <a:ext cx="9724192" cy="2883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18"/>
          <p:cNvSpPr/>
          <p:nvPr/>
        </p:nvSpPr>
        <p:spPr>
          <a:xfrm>
            <a:off x="2587228" y="7093148"/>
            <a:ext cx="4590098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</a:t>
            </a:r>
            <a:endParaRPr lang="en-US" sz="1050" dirty="0"/>
          </a:p>
        </p:txBody>
      </p:sp>
      <p:sp>
        <p:nvSpPr>
          <p:cNvPr id="26" name="Text 19"/>
          <p:cNvSpPr/>
          <p:nvPr/>
        </p:nvSpPr>
        <p:spPr>
          <a:xfrm>
            <a:off x="7453074" y="7093148"/>
            <a:ext cx="4590098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</a:t>
            </a:r>
            <a:endParaRPr lang="en-US" sz="1050" dirty="0"/>
          </a:p>
        </p:txBody>
      </p:sp>
      <p:sp>
        <p:nvSpPr>
          <p:cNvPr id="27" name="Shape 20"/>
          <p:cNvSpPr/>
          <p:nvPr/>
        </p:nvSpPr>
        <p:spPr>
          <a:xfrm>
            <a:off x="2453045" y="7324130"/>
            <a:ext cx="9724192" cy="2883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1"/>
          <p:cNvSpPr/>
          <p:nvPr/>
        </p:nvSpPr>
        <p:spPr>
          <a:xfrm>
            <a:off x="2587228" y="7381518"/>
            <a:ext cx="4590098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Returning</a:t>
            </a:r>
            <a:endParaRPr lang="en-US" sz="1050" dirty="0"/>
          </a:p>
        </p:txBody>
      </p:sp>
      <p:sp>
        <p:nvSpPr>
          <p:cNvPr id="29" name="Text 22"/>
          <p:cNvSpPr/>
          <p:nvPr/>
        </p:nvSpPr>
        <p:spPr>
          <a:xfrm>
            <a:off x="7453074" y="7381518"/>
            <a:ext cx="4590098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28355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Analysis: Top Products per Category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987040"/>
            <a:ext cx="1537692" cy="15376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601766"/>
            <a:ext cx="225619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209051"/>
            <a:ext cx="4558964" cy="29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 (171 orders)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Sunglasses (161 orders)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Belt (161 orders)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442" y="2987040"/>
            <a:ext cx="1537692" cy="15376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12729" y="4644639"/>
            <a:ext cx="186652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Clothing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212730" y="5209051"/>
            <a:ext cx="3454162" cy="25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 (171 orders)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 (171 orders)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Shirt (169 orders)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574" y="2987040"/>
            <a:ext cx="1537692" cy="15376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58861" y="4732909"/>
            <a:ext cx="170571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360819" y="5209051"/>
            <a:ext cx="3165139" cy="3271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 (160 orders)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Shoes (150 orders)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(145 orders)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6707" y="2987040"/>
            <a:ext cx="1537692" cy="15376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4654687"/>
            <a:ext cx="24369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904994" y="5209051"/>
            <a:ext cx="2710522" cy="1809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 (163 orders)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(161 orders)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80085"/>
            <a:ext cx="1212139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Metrics &amp; Revenue by Age Group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342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507099"/>
            <a:ext cx="6292572" cy="119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 of Customers: </a:t>
            </a:r>
            <a:r>
              <a:rPr lang="en-US" sz="170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3.9K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Amount: </a:t>
            </a:r>
            <a:r>
              <a:rPr lang="en-US" sz="170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$59.76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Review Rating: </a:t>
            </a:r>
            <a:r>
              <a:rPr lang="en-US" sz="170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3.75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915251"/>
            <a:ext cx="52044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448806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repeat buyers (over 5 purchases) are not subscribed, indicating a potential for conversion.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309" y="5425202"/>
            <a:ext cx="6292572" cy="1880473"/>
          </a:xfrm>
          <a:prstGeom prst="roundRect">
            <a:avLst>
              <a:gd name="adj" fmla="val 48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5929" y="5432822"/>
            <a:ext cx="62773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623" y="5570339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Status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4125039" y="5570339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Buyers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5929" y="6054566"/>
            <a:ext cx="62773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82623" y="6192083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4125039" y="6192083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2518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6676311"/>
            <a:ext cx="62773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623" y="6813828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125039" y="6813828"/>
            <a:ext cx="2701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958</a:t>
            </a:r>
            <a:endParaRPr lang="en-US" sz="17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044253"/>
            <a:ext cx="6294120" cy="3445203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587139" y="572893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contribute the highest revenue, followed closely by Middle-aged customers.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</TotalTime>
  <Words>611</Words>
  <Application>Microsoft Office PowerPoint</Application>
  <PresentationFormat>Custom</PresentationFormat>
  <Paragraphs>149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Dela Gothic One</vt:lpstr>
      <vt:lpstr>Calibri</vt:lpstr>
      <vt:lpstr>DM Sans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sayan kundu</cp:lastModifiedBy>
  <cp:revision>2</cp:revision>
  <dcterms:created xsi:type="dcterms:W3CDTF">2026-02-25T14:00:45Z</dcterms:created>
  <dcterms:modified xsi:type="dcterms:W3CDTF">2026-02-25T14:07:39Z</dcterms:modified>
</cp:coreProperties>
</file>